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Urbanis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800" y="2526890"/>
            <a:ext cx="10020300" cy="21358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445418" y="1920489"/>
            <a:ext cx="9301200" cy="274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400" b="1" i="0" u="none" strike="noStrike" cap="none" dirty="0">
              <a:solidFill>
                <a:srgbClr val="F8FAF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Recommendation Systems in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Big Data Analytics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7828041" y="4385187"/>
            <a:ext cx="3286800" cy="225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    Prepared by </a:t>
            </a:r>
            <a:br>
              <a:rPr lang="en-US" sz="2800" b="1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2800" b="1" dirty="0" err="1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Ms.J.Rajeshpushpa</a:t>
            </a:r>
            <a:r>
              <a:rPr lang="en-US" sz="2800" b="1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   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      AP/CSE</a:t>
            </a:r>
            <a:endParaRPr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C9AAC-FCBC-A19E-4BF4-0A9EFA52922F}"/>
              </a:ext>
            </a:extLst>
          </p:cNvPr>
          <p:cNvSpPr txBox="1"/>
          <p:nvPr/>
        </p:nvSpPr>
        <p:spPr>
          <a:xfrm>
            <a:off x="971800" y="865239"/>
            <a:ext cx="1002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JERUSALEM COLLEGE OF ENGINEERING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DEPARTMENT OF CSE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19312"/>
            <a:ext cx="3492549" cy="350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119312"/>
            <a:ext cx="3492549" cy="350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119312"/>
            <a:ext cx="3492549" cy="350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794225" y="3128962"/>
            <a:ext cx="3047099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Cold Start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866775" y="3612802"/>
            <a:ext cx="2901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Difficulty in recommending to new users (no history) or recommending new items (no ratings). Solved via Hybrid methods.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4572524" y="3128962"/>
            <a:ext cx="3047099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Scalability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4645074" y="3612802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Computing similarity for millions of user pairs is O(N^2). Requires distributed computing (Spark) and dimensionality reduction.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8350824" y="3128962"/>
            <a:ext cx="3047099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Data Sparsity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8423374" y="3612802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Users rate only a tiny fraction of items. The matrix is 99% empty, making it hard to find reliable neighbors.</a:t>
            </a:r>
            <a:endParaRPr/>
          </a:p>
        </p:txBody>
      </p:sp>
      <p:pic>
        <p:nvPicPr>
          <p:cNvPr id="224" name="Google Shape;22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7675" y="2433637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5975" y="2433637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4274" y="2433637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Key Challenges</a:t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571500" y="2624137"/>
            <a:ext cx="5500687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Accuracy Metrics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571500" y="310797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Used for predicting ratings (e.g., 1-5 stars).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6381750" y="2400300"/>
            <a:ext cx="5500687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Ranking Metrics</a:t>
            </a:r>
            <a:endParaRPr/>
          </a:p>
        </p:txBody>
      </p:sp>
      <p:sp>
        <p:nvSpPr>
          <p:cNvPr id="237" name="Google Shape;237;p23"/>
          <p:cNvSpPr txBox="1"/>
          <p:nvPr/>
        </p:nvSpPr>
        <p:spPr>
          <a:xfrm>
            <a:off x="6381750" y="2884140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Used for generating "Top-N" lists.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857250" y="3603277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RMSE (Root Mean Squared Error):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Penalizes large errors more heavily. Standard for Netflix Prize.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857250" y="4355752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MAE (Mean Absolute Error):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Average of absolute differences between predicted and actual ratings.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6667500" y="337944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Precision@K: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What % of the top K recommendations were relevant?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6667500" y="4131915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Recall@K: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What % of relevant items appeared in the top K?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6667500" y="457959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MAP (Mean Average Precision):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Accounts for the order/rank of relevant items.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Evaluation Metrics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641377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393852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417540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4170015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4617690"/>
            <a:ext cx="952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6587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2280195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 subclass of information filtering systems that seeks to predict the "rating" or "preference" a user would give to an item.</a:t>
            </a:r>
            <a:endParaRPr/>
          </a:p>
        </p:txBody>
      </p:sp>
      <p:pic>
        <p:nvPicPr>
          <p:cNvPr id="95" name="Google Shape;9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1975395"/>
            <a:ext cx="52197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857250" y="338509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Goal: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Solve information overload by filtering vital information.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857250" y="413757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Business Value: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Increases sales, user engagement, and customer retention.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57250" y="489004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Application: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Ubiquitous in e-commerce (Amazon), streaming (Netflix), and social media (TikTok).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What is a Recommendation System?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423195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75670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928145"/>
            <a:ext cx="952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19312"/>
            <a:ext cx="3492549" cy="350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119312"/>
            <a:ext cx="3492549" cy="350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119312"/>
            <a:ext cx="3492549" cy="350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94225" y="3128962"/>
            <a:ext cx="3047099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Volume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66775" y="3612802"/>
            <a:ext cx="2901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Systems must process terabytes of data. Matrix factorization becomes computationally expensive with millions of users and items.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572524" y="3128962"/>
            <a:ext cx="3047099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Velocity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645074" y="3612802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Real-time recommendations require low-latency processing of streaming data (clicks, views) to update models instantly.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350824" y="3128962"/>
            <a:ext cx="3047099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Variety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423374" y="3612802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Beyond ratings! Modern systems ingest unstructured data like text reviews, social media logs, and image metadata.</a:t>
            </a:r>
            <a:endParaRPr/>
          </a:p>
        </p:txBody>
      </p:sp>
      <p:pic>
        <p:nvPicPr>
          <p:cNvPr id="118" name="Google Shape;11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7675" y="2433637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5975" y="2433637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17124" y="2433637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The Big Data Connection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2270521" y="2529929"/>
            <a:ext cx="7650956" cy="134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Types of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Recommendation Systems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3771900" y="4251870"/>
            <a:ext cx="4648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Collaborative, Content-Based, and Hybrid Architectures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762000" y="762000"/>
            <a:ext cx="50006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Collaborative Filtering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571500" y="7620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71500" y="183639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Premise: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"Users who agreed in the past will agree in the future."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571500" y="299844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It builds a model from a user's past behavior (items previously purchased or selected) as well as similar decisions made by other users.</a:t>
            </a:r>
            <a:endParaRPr/>
          </a:p>
        </p:txBody>
      </p:sp>
      <p:pic>
        <p:nvPicPr>
          <p:cNvPr id="139" name="Google Shape;13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37701" cy="679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857250" y="4255740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User-Based: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Find similar users to me, recommend what they liked.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857250" y="5008215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Item-Based: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Find items similar to what I liked (based on other users' ratings).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857250" y="5760690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Advantage: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Capable of recommending complex items without understanding the content itself.</a:t>
            </a:r>
            <a:endParaRPr/>
          </a:p>
        </p:txBody>
      </p:sp>
      <p:pic>
        <p:nvPicPr>
          <p:cNvPr id="143" name="Google Shape;14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293840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5046315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5798790"/>
            <a:ext cx="952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5390"/>
            <a:ext cx="5238750" cy="483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455390"/>
            <a:ext cx="5238750" cy="483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962025" y="1845915"/>
            <a:ext cx="4680585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125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Item Profile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962025" y="2472630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Items are described by a set of keywords or attributes. For a movie, this could be Genre, Director, Actors, or Plot keywords.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962025" y="3768030"/>
            <a:ext cx="4457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Example: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Movie A = {Action, Sci-Fi, 1999}.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6772275" y="1845915"/>
            <a:ext cx="4680585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8125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User Profile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6772275" y="2472630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 profile is built to indicate the type of items this user likes. This is often a vector of weights corresponding to the item features.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772275" y="3768030"/>
            <a:ext cx="4457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Logic: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If a user reads many articles about "Big Data", recommend more articles with the tag "Big Data".</a:t>
            </a:r>
            <a:endParaRPr/>
          </a:p>
        </p:txBody>
      </p:sp>
      <p:pic>
        <p:nvPicPr>
          <p:cNvPr id="159" name="Google Shape;159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1855440"/>
            <a:ext cx="2381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2275" y="1855440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Content-Based Filtering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848891"/>
            <a:ext cx="5238750" cy="26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571500" y="2828925"/>
            <a:ext cx="5500687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The Best of Both Worlds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571500" y="3312765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Hybrid approaches combine collaborative and content-based methods to overcome the limitations of each.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571500" y="4112865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They are particularly effective at solving the "Cold Start" problem where new items lack user interaction data.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6810375" y="2458491"/>
            <a:ext cx="4429125" cy="146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"Most modern recommender systems, including Netflix and Amazon, use hybrid strategies to leverage both user interaction history and rich item metadata."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6667500" y="4683174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Weighted: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Score = (A * Content) + (B * Collaborative)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6667500" y="5130849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Switching: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Use Content-based for new users, switch to Collaborative later.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Hybrid Systems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4721274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5168949"/>
            <a:ext cx="952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762000" y="1210567"/>
            <a:ext cx="50006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Big Data Architecture</a:t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571500" y="1210567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571500" y="2284958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 robust pipeline is required to handle the 3Vs. The architecture typically consists of ingestion, storage, processing, and serving layers.</a:t>
            </a:r>
            <a:endParaRPr/>
          </a:p>
        </p:txBody>
      </p:sp>
      <p:pic>
        <p:nvPicPr>
          <p:cNvPr id="187" name="Google Shape;18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857250" y="3542258"/>
            <a:ext cx="4667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Ingestion: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Kafka / Flume for streaming logs.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857250" y="3989933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Storage: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HDFS / S3 (Data Lake) for raw data; Cassandra / HBase for real-time lookups.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857250" y="4742408"/>
            <a:ext cx="4667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Processing: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Spark MLlib for batch training (Matrix Factorization); Spark Streaming for real-time updates.</a:t>
            </a:r>
            <a:endParaRPr/>
          </a:p>
        </p:txBody>
      </p:sp>
      <p:pic>
        <p:nvPicPr>
          <p:cNvPr id="191" name="Google Shape;191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80358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28033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780508"/>
            <a:ext cx="952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5390"/>
            <a:ext cx="5238750" cy="483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455390"/>
            <a:ext cx="5238750" cy="483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3577530"/>
            <a:ext cx="4457700" cy="85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2275" y="3577530"/>
            <a:ext cx="4457700" cy="63996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962025" y="1845915"/>
            <a:ext cx="4680585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Cosine Similarity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962025" y="2472630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Measures the cosine of the angle between two non-zero vectors. Used to find similarity between User vectors or Item vectors.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6772275" y="1845915"/>
            <a:ext cx="4680585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Matrix Factorization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6772275" y="2472630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Decomposes the User-Item interaction matrix (R) into two lower-dimensional matrices: User Factors (U) and Item Factors (V).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6772275" y="4503241"/>
            <a:ext cx="44577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Solved using ALS (Alternating Least Squares) in Spark.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Core Algorithms: Similarity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571500" y="571500"/>
            <a:ext cx="47625" cy="50289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Urbanist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Harjheet V</cp:lastModifiedBy>
  <cp:revision>1</cp:revision>
  <dcterms:modified xsi:type="dcterms:W3CDTF">2025-11-20T10:03:52Z</dcterms:modified>
</cp:coreProperties>
</file>